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4C63E-8141-4A17-AA9F-8760A58B1046}"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DD01C-1AE1-46FA-8975-3785D38EF0B8}" type="slidenum">
              <a:rPr lang="en-US" smtClean="0"/>
              <a:t>‹#›</a:t>
            </a:fld>
            <a:endParaRPr lang="en-US"/>
          </a:p>
        </p:txBody>
      </p:sp>
    </p:spTree>
    <p:extLst>
      <p:ext uri="{BB962C8B-B14F-4D97-AF65-F5344CB8AC3E}">
        <p14:creationId xmlns:p14="http://schemas.microsoft.com/office/powerpoint/2010/main" val="2159670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DD01C-1AE1-46FA-8975-3785D38EF0B8}" type="slidenum">
              <a:rPr lang="en-US" smtClean="0"/>
              <a:t>2</a:t>
            </a:fld>
            <a:endParaRPr lang="en-US"/>
          </a:p>
        </p:txBody>
      </p:sp>
    </p:spTree>
    <p:extLst>
      <p:ext uri="{BB962C8B-B14F-4D97-AF65-F5344CB8AC3E}">
        <p14:creationId xmlns:p14="http://schemas.microsoft.com/office/powerpoint/2010/main" val="235231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6/13/2025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9368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6/13/2025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3438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6/13/2025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9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6/13/2025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5018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6/13/2025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6/13/2025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347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6/13/2025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29795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6/13/2025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41715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6/13/2025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06375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6/13/2025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8427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6/13/2025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4541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6/13/2025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5298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room with a blue sky&#10;&#10;AI-generated content may be incorrect.">
            <a:extLst>
              <a:ext uri="{FF2B5EF4-FFF2-40B4-BE49-F238E27FC236}">
                <a16:creationId xmlns:a16="http://schemas.microsoft.com/office/drawing/2014/main" id="{6FFB00F8-6421-FADF-00E0-29A716B7763C}"/>
              </a:ext>
            </a:extLst>
          </p:cNvPr>
          <p:cNvPicPr>
            <a:picLocks noChangeAspect="1"/>
          </p:cNvPicPr>
          <p:nvPr/>
        </p:nvPicPr>
        <p:blipFill>
          <a:blip r:embed="rId2"/>
          <a:srcRect t="25000"/>
          <a:stretch>
            <a:fillRect/>
          </a:stretch>
        </p:blipFill>
        <p:spPr>
          <a:xfrm>
            <a:off x="1" y="10"/>
            <a:ext cx="12192000" cy="6857990"/>
          </a:xfrm>
          <a:prstGeom prst="rect">
            <a:avLst/>
          </a:prstGeom>
        </p:spPr>
      </p:pic>
      <p:sp useBgFill="1">
        <p:nvSpPr>
          <p:cNvPr id="11" name="Rectangle 10">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569" y="1066800"/>
            <a:ext cx="51283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EF13A-5FEB-5654-7C56-6CDA4BABBD76}"/>
              </a:ext>
            </a:extLst>
          </p:cNvPr>
          <p:cNvSpPr>
            <a:spLocks noGrp="1"/>
          </p:cNvSpPr>
          <p:nvPr>
            <p:ph type="ctrTitle"/>
          </p:nvPr>
        </p:nvSpPr>
        <p:spPr>
          <a:xfrm>
            <a:off x="898737" y="1562101"/>
            <a:ext cx="4359744" cy="2738530"/>
          </a:xfrm>
        </p:spPr>
        <p:txBody>
          <a:bodyPr anchor="t">
            <a:normAutofit fontScale="90000"/>
          </a:bodyPr>
          <a:lstStyle/>
          <a:p>
            <a:r>
              <a:rPr lang="en-US" dirty="0"/>
              <a:t>VDRS Website Enhancement</a:t>
            </a:r>
            <a:br>
              <a:rPr lang="en-US" dirty="0"/>
            </a:br>
            <a:endParaRPr lang="en-US" dirty="0"/>
          </a:p>
        </p:txBody>
      </p:sp>
      <p:sp>
        <p:nvSpPr>
          <p:cNvPr id="3" name="Subtitle 2">
            <a:extLst>
              <a:ext uri="{FF2B5EF4-FFF2-40B4-BE49-F238E27FC236}">
                <a16:creationId xmlns:a16="http://schemas.microsoft.com/office/drawing/2014/main" id="{4052DD84-CEDE-6DA4-196C-2A04C86DF82C}"/>
              </a:ext>
            </a:extLst>
          </p:cNvPr>
          <p:cNvSpPr>
            <a:spLocks noGrp="1"/>
          </p:cNvSpPr>
          <p:nvPr>
            <p:ph type="subTitle" idx="1"/>
          </p:nvPr>
        </p:nvSpPr>
        <p:spPr>
          <a:xfrm>
            <a:off x="900273" y="4300631"/>
            <a:ext cx="4358208" cy="933760"/>
          </a:xfrm>
        </p:spPr>
        <p:txBody>
          <a:bodyPr>
            <a:normAutofit/>
          </a:bodyPr>
          <a:lstStyle/>
          <a:p>
            <a:endParaRPr lang="en-US"/>
          </a:p>
        </p:txBody>
      </p:sp>
      <p:cxnSp>
        <p:nvCxnSpPr>
          <p:cNvPr id="13" name="Straight Connector 12">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37" y="5780876"/>
            <a:ext cx="513116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77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DC5A1-9EF8-E838-F159-C82F491C4A1B}"/>
              </a:ext>
            </a:extLst>
          </p:cNvPr>
          <p:cNvSpPr>
            <a:spLocks noGrp="1"/>
          </p:cNvSpPr>
          <p:nvPr>
            <p:ph type="title"/>
          </p:nvPr>
        </p:nvSpPr>
        <p:spPr>
          <a:xfrm>
            <a:off x="640078" y="914400"/>
            <a:ext cx="6208777" cy="1097280"/>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320D2F5B-A5E4-DB77-1A67-6958E1B5C995}"/>
              </a:ext>
            </a:extLst>
          </p:cNvPr>
          <p:cNvSpPr>
            <a:spLocks noGrp="1"/>
          </p:cNvSpPr>
          <p:nvPr>
            <p:ph idx="1"/>
          </p:nvPr>
        </p:nvSpPr>
        <p:spPr>
          <a:xfrm>
            <a:off x="640078" y="2176036"/>
            <a:ext cx="6208777" cy="4121881"/>
          </a:xfrm>
        </p:spPr>
        <p:txBody>
          <a:bodyPr>
            <a:normAutofit/>
          </a:bodyPr>
          <a:lstStyle/>
          <a:p>
            <a:pPr marL="0" indent="0">
              <a:buNone/>
            </a:pPr>
            <a:r>
              <a:rPr lang="en-US"/>
              <a:t>We are retaining the current imagery, video assets, and existing color coding used on the present website. The changes outlined focus strictly on UI/UX upgrades, chatbot integration, responsiveness, and accessibility improvements. The objective is to modernize the experience without replacing effective visual content already in use.</a:t>
            </a:r>
            <a:br>
              <a:rPr lang="en-US"/>
            </a:br>
            <a:endParaRPr lang="en-US" dirty="0"/>
          </a:p>
        </p:txBody>
      </p:sp>
      <p:pic>
        <p:nvPicPr>
          <p:cNvPr id="5" name="Picture 4">
            <a:extLst>
              <a:ext uri="{FF2B5EF4-FFF2-40B4-BE49-F238E27FC236}">
                <a16:creationId xmlns:a16="http://schemas.microsoft.com/office/drawing/2014/main" id="{9A6BB4DE-665A-D6F2-2435-58B4D633A972}"/>
              </a:ext>
            </a:extLst>
          </p:cNvPr>
          <p:cNvPicPr>
            <a:picLocks noChangeAspect="1"/>
          </p:cNvPicPr>
          <p:nvPr/>
        </p:nvPicPr>
        <p:blipFill>
          <a:blip r:embed="rId2"/>
          <a:srcRect l="14391" r="4" b="4"/>
          <a:stretch>
            <a:fillRect/>
          </a:stretch>
        </p:blipFill>
        <p:spPr>
          <a:xfrm>
            <a:off x="7115175" y="170913"/>
            <a:ext cx="4973190" cy="2890074"/>
          </a:xfrm>
          <a:prstGeom prst="rect">
            <a:avLst/>
          </a:prstGeom>
        </p:spPr>
      </p:pic>
      <p:cxnSp>
        <p:nvCxnSpPr>
          <p:cNvPr id="17" name="Straight Connector 16">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92566" y="6272784"/>
            <a:ext cx="45994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Arrow: Curved Right 7">
            <a:extLst>
              <a:ext uri="{FF2B5EF4-FFF2-40B4-BE49-F238E27FC236}">
                <a16:creationId xmlns:a16="http://schemas.microsoft.com/office/drawing/2014/main" id="{14BB1E09-DD64-367F-D8EB-11E30676F2B7}"/>
              </a:ext>
            </a:extLst>
          </p:cNvPr>
          <p:cNvSpPr/>
          <p:nvPr/>
        </p:nvSpPr>
        <p:spPr>
          <a:xfrm>
            <a:off x="6620256" y="2935224"/>
            <a:ext cx="494919" cy="86179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184EC2C-874B-6959-6232-9C09970AEE42}"/>
              </a:ext>
            </a:extLst>
          </p:cNvPr>
          <p:cNvPicPr>
            <a:picLocks noChangeAspect="1"/>
          </p:cNvPicPr>
          <p:nvPr/>
        </p:nvPicPr>
        <p:blipFill>
          <a:blip r:embed="rId3"/>
          <a:stretch>
            <a:fillRect/>
          </a:stretch>
        </p:blipFill>
        <p:spPr>
          <a:xfrm>
            <a:off x="7488933" y="3231900"/>
            <a:ext cx="4599432" cy="3176428"/>
          </a:xfrm>
          <a:prstGeom prst="rect">
            <a:avLst/>
          </a:prstGeom>
        </p:spPr>
      </p:pic>
    </p:spTree>
    <p:extLst>
      <p:ext uri="{BB962C8B-B14F-4D97-AF65-F5344CB8AC3E}">
        <p14:creationId xmlns:p14="http://schemas.microsoft.com/office/powerpoint/2010/main" val="424592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1705C-8284-EB3F-292F-5523BF1904EB}"/>
              </a:ext>
            </a:extLst>
          </p:cNvPr>
          <p:cNvSpPr>
            <a:spLocks noGrp="1"/>
          </p:cNvSpPr>
          <p:nvPr>
            <p:ph type="title"/>
          </p:nvPr>
        </p:nvSpPr>
        <p:spPr>
          <a:xfrm>
            <a:off x="6106657" y="1371600"/>
            <a:ext cx="5424353" cy="1097280"/>
          </a:xfrm>
        </p:spPr>
        <p:txBody>
          <a:bodyPr>
            <a:normAutofit/>
          </a:bodyPr>
          <a:lstStyle/>
          <a:p>
            <a:r>
              <a:rPr lang="en-US" dirty="0"/>
              <a:t>Summary</a:t>
            </a:r>
          </a:p>
        </p:txBody>
      </p:sp>
      <p:pic>
        <p:nvPicPr>
          <p:cNvPr id="7" name="Picture 6">
            <a:extLst>
              <a:ext uri="{FF2B5EF4-FFF2-40B4-BE49-F238E27FC236}">
                <a16:creationId xmlns:a16="http://schemas.microsoft.com/office/drawing/2014/main" id="{DB840D87-1DFB-CD80-7036-AB6B999847CD}"/>
              </a:ext>
            </a:extLst>
          </p:cNvPr>
          <p:cNvPicPr>
            <a:picLocks noChangeAspect="1"/>
          </p:cNvPicPr>
          <p:nvPr/>
        </p:nvPicPr>
        <p:blipFill>
          <a:blip r:embed="rId3"/>
          <a:srcRect r="17251" b="-2"/>
          <a:stretch>
            <a:fillRect/>
          </a:stretch>
        </p:blipFill>
        <p:spPr>
          <a:xfrm>
            <a:off x="-1" y="1"/>
            <a:ext cx="5303520" cy="3429000"/>
          </a:xfrm>
          <a:prstGeom prst="rect">
            <a:avLst/>
          </a:prstGeom>
        </p:spPr>
      </p:pic>
      <p:cxnSp>
        <p:nvCxnSpPr>
          <p:cNvPr id="25" name="Straight Connector 24">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9074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A screenshot of a site&#10;&#10;AI-generated content may be incorrect.">
            <a:extLst>
              <a:ext uri="{FF2B5EF4-FFF2-40B4-BE49-F238E27FC236}">
                <a16:creationId xmlns:a16="http://schemas.microsoft.com/office/drawing/2014/main" id="{14974D83-326A-CB1C-2A6B-50F2F829879C}"/>
              </a:ext>
            </a:extLst>
          </p:cNvPr>
          <p:cNvPicPr>
            <a:picLocks noChangeAspect="1"/>
          </p:cNvPicPr>
          <p:nvPr/>
        </p:nvPicPr>
        <p:blipFill>
          <a:blip r:embed="rId4"/>
          <a:srcRect l="2223" r="21603" b="-1"/>
          <a:stretch>
            <a:fillRect/>
          </a:stretch>
        </p:blipFill>
        <p:spPr>
          <a:xfrm>
            <a:off x="-1" y="3429000"/>
            <a:ext cx="5303520" cy="3429000"/>
          </a:xfrm>
          <a:prstGeom prst="rect">
            <a:avLst/>
          </a:prstGeom>
        </p:spPr>
      </p:pic>
      <p:sp>
        <p:nvSpPr>
          <p:cNvPr id="3" name="Content Placeholder 2">
            <a:extLst>
              <a:ext uri="{FF2B5EF4-FFF2-40B4-BE49-F238E27FC236}">
                <a16:creationId xmlns:a16="http://schemas.microsoft.com/office/drawing/2014/main" id="{55466525-11DC-0B69-334A-D66950DC2F44}"/>
              </a:ext>
            </a:extLst>
          </p:cNvPr>
          <p:cNvSpPr>
            <a:spLocks noGrp="1"/>
          </p:cNvSpPr>
          <p:nvPr>
            <p:ph idx="1"/>
          </p:nvPr>
        </p:nvSpPr>
        <p:spPr>
          <a:xfrm>
            <a:off x="6106656" y="2633236"/>
            <a:ext cx="5424353" cy="3664681"/>
          </a:xfrm>
        </p:spPr>
        <p:txBody>
          <a:bodyPr>
            <a:normAutofit/>
          </a:bodyPr>
          <a:lstStyle/>
          <a:p>
            <a:r>
              <a:rPr lang="en-US" dirty="0"/>
              <a:t>This brief summarizes the transformation of the VDRS digital presence by comparing the current website with a modern UI prototype hosted on Netlify. The goal is to revamp the VDRS website using modern design systems, intelligent chatbot assistance, and enhanced customer engagement tools, while ensuring accessibility and mobile-first performance. </a:t>
            </a:r>
          </a:p>
          <a:p>
            <a:endParaRPr lang="en-US" dirty="0"/>
          </a:p>
        </p:txBody>
      </p:sp>
    </p:spTree>
    <p:extLst>
      <p:ext uri="{BB962C8B-B14F-4D97-AF65-F5344CB8AC3E}">
        <p14:creationId xmlns:p14="http://schemas.microsoft.com/office/powerpoint/2010/main" val="290971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0C2E0-88FD-9F6A-E948-2B65AD9D0636}"/>
              </a:ext>
            </a:extLst>
          </p:cNvPr>
          <p:cNvSpPr>
            <a:spLocks noGrp="1"/>
          </p:cNvSpPr>
          <p:nvPr>
            <p:ph type="title"/>
          </p:nvPr>
        </p:nvSpPr>
        <p:spPr>
          <a:xfrm>
            <a:off x="640078" y="914400"/>
            <a:ext cx="6208777" cy="1097280"/>
          </a:xfrm>
        </p:spPr>
        <p:txBody>
          <a:bodyPr anchor="b">
            <a:normAutofit/>
          </a:bodyPr>
          <a:lstStyle/>
          <a:p>
            <a:r>
              <a:rPr lang="en-US" dirty="0"/>
              <a:t>Key Changes</a:t>
            </a:r>
          </a:p>
        </p:txBody>
      </p:sp>
      <p:sp>
        <p:nvSpPr>
          <p:cNvPr id="3" name="Content Placeholder 2">
            <a:extLst>
              <a:ext uri="{FF2B5EF4-FFF2-40B4-BE49-F238E27FC236}">
                <a16:creationId xmlns:a16="http://schemas.microsoft.com/office/drawing/2014/main" id="{DA60771A-5912-2778-E544-172C47B259A4}"/>
              </a:ext>
            </a:extLst>
          </p:cNvPr>
          <p:cNvSpPr>
            <a:spLocks noGrp="1"/>
          </p:cNvSpPr>
          <p:nvPr>
            <p:ph idx="1"/>
          </p:nvPr>
        </p:nvSpPr>
        <p:spPr>
          <a:xfrm>
            <a:off x="640078" y="2176036"/>
            <a:ext cx="6208777" cy="4121881"/>
          </a:xfrm>
        </p:spPr>
        <p:txBody>
          <a:bodyPr>
            <a:normAutofit/>
          </a:bodyPr>
          <a:lstStyle/>
          <a:p>
            <a:pPr>
              <a:lnSpc>
                <a:spcPct val="110000"/>
              </a:lnSpc>
            </a:pPr>
            <a:r>
              <a:rPr lang="en-US" sz="1500" b="1"/>
              <a:t>Core Feature Enhancements:</a:t>
            </a:r>
            <a:endParaRPr lang="en-US" sz="1500"/>
          </a:p>
          <a:p>
            <a:pPr lvl="1">
              <a:lnSpc>
                <a:spcPct val="110000"/>
              </a:lnSpc>
            </a:pPr>
            <a:r>
              <a:rPr lang="en-US" sz="1500" b="1"/>
              <a:t>Interactive Equipment Showcase:</a:t>
            </a:r>
            <a:r>
              <a:rPr lang="en-US" sz="1500"/>
              <a:t> Modal-based component views for equipment.</a:t>
            </a:r>
          </a:p>
          <a:p>
            <a:pPr lvl="1">
              <a:lnSpc>
                <a:spcPct val="110000"/>
              </a:lnSpc>
            </a:pPr>
            <a:r>
              <a:rPr lang="en-US" sz="1500" b="1"/>
              <a:t>Services Page:</a:t>
            </a:r>
            <a:r>
              <a:rPr lang="en-US" sz="1500"/>
              <a:t> Structured, comprehensive information sections.</a:t>
            </a:r>
          </a:p>
          <a:p>
            <a:pPr lvl="1">
              <a:lnSpc>
                <a:spcPct val="110000"/>
              </a:lnSpc>
            </a:pPr>
            <a:r>
              <a:rPr lang="en-US" sz="1500" b="1"/>
              <a:t>Validated Contact Form:</a:t>
            </a:r>
            <a:r>
              <a:rPr lang="en-US" sz="1500"/>
              <a:t> Built with React Hook Form and Zod.</a:t>
            </a:r>
          </a:p>
          <a:p>
            <a:pPr lvl="1">
              <a:lnSpc>
                <a:spcPct val="110000"/>
              </a:lnSpc>
            </a:pPr>
            <a:r>
              <a:rPr lang="en-US" sz="1500" b="1"/>
              <a:t>Framer Motion Animations:</a:t>
            </a:r>
            <a:r>
              <a:rPr lang="en-US" sz="1500"/>
              <a:t> Smooth page transitions and hover effects.</a:t>
            </a:r>
          </a:p>
          <a:p>
            <a:pPr lvl="1">
              <a:lnSpc>
                <a:spcPct val="110000"/>
              </a:lnSpc>
            </a:pPr>
            <a:r>
              <a:rPr lang="en-US" sz="1500" b="1"/>
              <a:t>News &amp; Media Center:</a:t>
            </a:r>
            <a:r>
              <a:rPr lang="en-US" sz="1500"/>
              <a:t> Filtering and keyword search features.</a:t>
            </a:r>
          </a:p>
          <a:p>
            <a:pPr lvl="1">
              <a:lnSpc>
                <a:spcPct val="110000"/>
              </a:lnSpc>
            </a:pPr>
            <a:r>
              <a:rPr lang="en-US" sz="1500" b="1"/>
              <a:t>Support Center:</a:t>
            </a:r>
            <a:r>
              <a:rPr lang="en-US" sz="1500"/>
              <a:t> Multi-tab resource portal (FAQs, guides, downloads).</a:t>
            </a:r>
          </a:p>
          <a:p>
            <a:pPr lvl="1">
              <a:lnSpc>
                <a:spcPct val="110000"/>
              </a:lnSpc>
            </a:pPr>
            <a:r>
              <a:rPr lang="en-US" sz="1500" b="1"/>
              <a:t>Integrated Chatbot:</a:t>
            </a:r>
            <a:r>
              <a:rPr lang="en-US" sz="1500"/>
              <a:t> Smart assistant for navigating solutions and services.</a:t>
            </a:r>
          </a:p>
          <a:p>
            <a:pPr marL="0" indent="0">
              <a:lnSpc>
                <a:spcPct val="110000"/>
              </a:lnSpc>
              <a:buNone/>
            </a:pPr>
            <a:endParaRPr lang="en-US" sz="1500"/>
          </a:p>
        </p:txBody>
      </p:sp>
      <p:pic>
        <p:nvPicPr>
          <p:cNvPr id="6" name="Picture 5">
            <a:extLst>
              <a:ext uri="{FF2B5EF4-FFF2-40B4-BE49-F238E27FC236}">
                <a16:creationId xmlns:a16="http://schemas.microsoft.com/office/drawing/2014/main" id="{7A972364-D92D-6549-AFDA-ADE5446CBA6B}"/>
              </a:ext>
            </a:extLst>
          </p:cNvPr>
          <p:cNvPicPr>
            <a:picLocks noChangeAspect="1"/>
          </p:cNvPicPr>
          <p:nvPr/>
        </p:nvPicPr>
        <p:blipFill>
          <a:blip r:embed="rId2"/>
          <a:srcRect l="2975" r="1116" b="1"/>
          <a:stretch>
            <a:fillRect/>
          </a:stretch>
        </p:blipFill>
        <p:spPr>
          <a:xfrm>
            <a:off x="7592566" y="914400"/>
            <a:ext cx="4599432" cy="2685498"/>
          </a:xfrm>
          <a:prstGeom prst="rect">
            <a:avLst/>
          </a:prstGeom>
        </p:spPr>
      </p:pic>
      <p:pic>
        <p:nvPicPr>
          <p:cNvPr id="7" name="Picture 6">
            <a:extLst>
              <a:ext uri="{FF2B5EF4-FFF2-40B4-BE49-F238E27FC236}">
                <a16:creationId xmlns:a16="http://schemas.microsoft.com/office/drawing/2014/main" id="{470D803C-0654-6DAC-56E8-4D873C851FCB}"/>
              </a:ext>
            </a:extLst>
          </p:cNvPr>
          <p:cNvPicPr>
            <a:picLocks noChangeAspect="1"/>
          </p:cNvPicPr>
          <p:nvPr/>
        </p:nvPicPr>
        <p:blipFill>
          <a:blip r:embed="rId3"/>
          <a:srcRect t="9278" r="4" b="32024"/>
          <a:stretch>
            <a:fillRect/>
          </a:stretch>
        </p:blipFill>
        <p:spPr>
          <a:xfrm>
            <a:off x="7592568" y="3599905"/>
            <a:ext cx="4599432" cy="2672872"/>
          </a:xfrm>
          <a:prstGeom prst="rect">
            <a:avLst/>
          </a:prstGeom>
        </p:spPr>
      </p:pic>
      <p:cxnSp>
        <p:nvCxnSpPr>
          <p:cNvPr id="31" name="Straight Connector 30">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92566" y="6272784"/>
            <a:ext cx="459943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34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9FD15-4A19-135D-4057-8234451C8E71}"/>
              </a:ext>
            </a:extLst>
          </p:cNvPr>
          <p:cNvSpPr>
            <a:spLocks noGrp="1"/>
          </p:cNvSpPr>
          <p:nvPr>
            <p:ph type="title"/>
          </p:nvPr>
        </p:nvSpPr>
        <p:spPr>
          <a:xfrm>
            <a:off x="5798568" y="1371600"/>
            <a:ext cx="5732441" cy="1097280"/>
          </a:xfrm>
        </p:spPr>
        <p:txBody>
          <a:bodyPr>
            <a:normAutofit/>
          </a:bodyPr>
          <a:lstStyle/>
          <a:p>
            <a:r>
              <a:rPr lang="en-US" dirty="0"/>
              <a:t>Key Changes</a:t>
            </a:r>
          </a:p>
        </p:txBody>
      </p:sp>
      <p:pic>
        <p:nvPicPr>
          <p:cNvPr id="6" name="Picture 5">
            <a:extLst>
              <a:ext uri="{FF2B5EF4-FFF2-40B4-BE49-F238E27FC236}">
                <a16:creationId xmlns:a16="http://schemas.microsoft.com/office/drawing/2014/main" id="{123657F5-8C9E-1C98-6FA8-A916C438D9E7}"/>
              </a:ext>
            </a:extLst>
          </p:cNvPr>
          <p:cNvPicPr>
            <a:picLocks noChangeAspect="1"/>
          </p:cNvPicPr>
          <p:nvPr/>
        </p:nvPicPr>
        <p:blipFill>
          <a:blip r:embed="rId2"/>
          <a:stretch>
            <a:fillRect/>
          </a:stretch>
        </p:blipFill>
        <p:spPr>
          <a:xfrm>
            <a:off x="713232" y="893107"/>
            <a:ext cx="4235624" cy="2414305"/>
          </a:xfrm>
          <a:prstGeom prst="rect">
            <a:avLst/>
          </a:prstGeom>
        </p:spPr>
      </p:pic>
      <p:cxnSp>
        <p:nvCxnSpPr>
          <p:cNvPr id="21" name="Straight Connector 20">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BF7D185-2B76-F875-CF12-BDE4D50B54F5}"/>
              </a:ext>
            </a:extLst>
          </p:cNvPr>
          <p:cNvPicPr>
            <a:picLocks noChangeAspect="1"/>
          </p:cNvPicPr>
          <p:nvPr/>
        </p:nvPicPr>
        <p:blipFill>
          <a:blip r:embed="rId3"/>
          <a:stretch>
            <a:fillRect/>
          </a:stretch>
        </p:blipFill>
        <p:spPr>
          <a:xfrm>
            <a:off x="713232" y="3633965"/>
            <a:ext cx="4235624" cy="2086044"/>
          </a:xfrm>
          <a:prstGeom prst="rect">
            <a:avLst/>
          </a:prstGeom>
        </p:spPr>
      </p:pic>
      <p:sp>
        <p:nvSpPr>
          <p:cNvPr id="3" name="Content Placeholder 2">
            <a:extLst>
              <a:ext uri="{FF2B5EF4-FFF2-40B4-BE49-F238E27FC236}">
                <a16:creationId xmlns:a16="http://schemas.microsoft.com/office/drawing/2014/main" id="{5C7BC78B-0180-EA9D-8CD3-BD61B7FD4ABF}"/>
              </a:ext>
            </a:extLst>
          </p:cNvPr>
          <p:cNvSpPr>
            <a:spLocks noGrp="1"/>
          </p:cNvSpPr>
          <p:nvPr>
            <p:ph idx="1"/>
          </p:nvPr>
        </p:nvSpPr>
        <p:spPr>
          <a:xfrm>
            <a:off x="5798568" y="2636205"/>
            <a:ext cx="5732441" cy="3661713"/>
          </a:xfrm>
        </p:spPr>
        <p:txBody>
          <a:bodyPr>
            <a:normAutofit/>
          </a:bodyPr>
          <a:lstStyle/>
          <a:p>
            <a:pPr>
              <a:lnSpc>
                <a:spcPct val="110000"/>
              </a:lnSpc>
            </a:pPr>
            <a:r>
              <a:rPr lang="en-US" sz="1700" b="1"/>
              <a:t>Modern Design Elements:</a:t>
            </a:r>
            <a:endParaRPr lang="en-US" sz="1700"/>
          </a:p>
          <a:p>
            <a:pPr lvl="1">
              <a:lnSpc>
                <a:spcPct val="110000"/>
              </a:lnSpc>
            </a:pPr>
            <a:r>
              <a:rPr lang="en-US" sz="1700" b="1"/>
              <a:t>Minimalist Interface:</a:t>
            </a:r>
            <a:r>
              <a:rPr lang="en-US" sz="1700"/>
              <a:t> With bold color strategy and hierarchy.</a:t>
            </a:r>
          </a:p>
          <a:p>
            <a:pPr lvl="1">
              <a:lnSpc>
                <a:spcPct val="110000"/>
              </a:lnSpc>
            </a:pPr>
            <a:r>
              <a:rPr lang="en-US" sz="1700" b="1"/>
              <a:t>8px Grid System:</a:t>
            </a:r>
            <a:r>
              <a:rPr lang="en-US" sz="1700"/>
              <a:t> Ensures consistent spacing and layout integrity.</a:t>
            </a:r>
          </a:p>
          <a:p>
            <a:pPr lvl="1">
              <a:lnSpc>
                <a:spcPct val="110000"/>
              </a:lnSpc>
            </a:pPr>
            <a:r>
              <a:rPr lang="en-US" sz="1700" b="1"/>
              <a:t>Responsive Layouts:</a:t>
            </a:r>
            <a:r>
              <a:rPr lang="en-US" sz="1700"/>
              <a:t> Fully optimized for mobile, tablet, and desktop.</a:t>
            </a:r>
          </a:p>
          <a:p>
            <a:pPr lvl="1">
              <a:lnSpc>
                <a:spcPct val="110000"/>
              </a:lnSpc>
            </a:pPr>
            <a:r>
              <a:rPr lang="en-US" sz="1700" b="1"/>
              <a:t>Interactive UI Components:</a:t>
            </a:r>
            <a:r>
              <a:rPr lang="en-US" sz="1700"/>
              <a:t> Hover transitions, scroll animations.</a:t>
            </a:r>
          </a:p>
          <a:p>
            <a:pPr lvl="1">
              <a:lnSpc>
                <a:spcPct val="110000"/>
              </a:lnSpc>
            </a:pPr>
            <a:r>
              <a:rPr lang="en-US" sz="1700" b="1"/>
              <a:t>Clean Navigation:</a:t>
            </a:r>
            <a:r>
              <a:rPr lang="en-US" sz="1700"/>
              <a:t> Scroll-aware sticky header and intuitive structure.</a:t>
            </a:r>
          </a:p>
          <a:p>
            <a:pPr>
              <a:lnSpc>
                <a:spcPct val="110000"/>
              </a:lnSpc>
            </a:pPr>
            <a:endParaRPr lang="en-US" sz="1700"/>
          </a:p>
        </p:txBody>
      </p:sp>
    </p:spTree>
    <p:extLst>
      <p:ext uri="{BB962C8B-B14F-4D97-AF65-F5344CB8AC3E}">
        <p14:creationId xmlns:p14="http://schemas.microsoft.com/office/powerpoint/2010/main" val="137112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8227D-D074-B7D0-6B12-F7D9B3A03E92}"/>
              </a:ext>
            </a:extLst>
          </p:cNvPr>
          <p:cNvSpPr>
            <a:spLocks noGrp="1"/>
          </p:cNvSpPr>
          <p:nvPr>
            <p:ph type="title"/>
          </p:nvPr>
        </p:nvSpPr>
        <p:spPr>
          <a:xfrm>
            <a:off x="5458968" y="911927"/>
            <a:ext cx="6072041" cy="1097280"/>
          </a:xfrm>
        </p:spPr>
        <p:txBody>
          <a:bodyPr anchor="b">
            <a:normAutofit/>
          </a:bodyPr>
          <a:lstStyle/>
          <a:p>
            <a:r>
              <a:rPr lang="en-US"/>
              <a:t>Core UI Design Principles</a:t>
            </a:r>
            <a:endParaRPr lang="en-US" dirty="0"/>
          </a:p>
        </p:txBody>
      </p:sp>
      <p:pic>
        <p:nvPicPr>
          <p:cNvPr id="7" name="Picture 6">
            <a:extLst>
              <a:ext uri="{FF2B5EF4-FFF2-40B4-BE49-F238E27FC236}">
                <a16:creationId xmlns:a16="http://schemas.microsoft.com/office/drawing/2014/main" id="{F1304065-0953-A4D8-53CB-2025F5456C99}"/>
              </a:ext>
            </a:extLst>
          </p:cNvPr>
          <p:cNvPicPr>
            <a:picLocks noChangeAspect="1"/>
          </p:cNvPicPr>
          <p:nvPr/>
        </p:nvPicPr>
        <p:blipFill>
          <a:blip r:embed="rId2"/>
          <a:srcRect t="22113" r="3" b="25754"/>
          <a:stretch>
            <a:fillRect/>
          </a:stretch>
        </p:blipFill>
        <p:spPr>
          <a:xfrm>
            <a:off x="1" y="911927"/>
            <a:ext cx="4599429" cy="2686737"/>
          </a:xfrm>
          <a:prstGeom prst="rect">
            <a:avLst/>
          </a:prstGeom>
        </p:spPr>
      </p:pic>
      <p:pic>
        <p:nvPicPr>
          <p:cNvPr id="9" name="Picture 8">
            <a:extLst>
              <a:ext uri="{FF2B5EF4-FFF2-40B4-BE49-F238E27FC236}">
                <a16:creationId xmlns:a16="http://schemas.microsoft.com/office/drawing/2014/main" id="{15B64C17-F5F1-841B-569E-A61F7550E9F3}"/>
              </a:ext>
            </a:extLst>
          </p:cNvPr>
          <p:cNvPicPr>
            <a:picLocks noChangeAspect="1"/>
          </p:cNvPicPr>
          <p:nvPr/>
        </p:nvPicPr>
        <p:blipFill>
          <a:blip r:embed="rId3"/>
          <a:srcRect l="3222" r="29270" b="3"/>
          <a:stretch>
            <a:fillRect/>
          </a:stretch>
        </p:blipFill>
        <p:spPr>
          <a:xfrm>
            <a:off x="3" y="3598671"/>
            <a:ext cx="4599429" cy="2674106"/>
          </a:xfrm>
          <a:prstGeom prst="rect">
            <a:avLst/>
          </a:prstGeom>
        </p:spPr>
      </p:pic>
      <p:cxnSp>
        <p:nvCxnSpPr>
          <p:cNvPr id="39" name="Straight Connector 38">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2782"/>
            <a:ext cx="4599433" cy="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0AC9F7-EB48-8581-15F0-00C2A5173D2D}"/>
              </a:ext>
            </a:extLst>
          </p:cNvPr>
          <p:cNvSpPr>
            <a:spLocks noGrp="1"/>
          </p:cNvSpPr>
          <p:nvPr>
            <p:ph idx="1"/>
          </p:nvPr>
        </p:nvSpPr>
        <p:spPr>
          <a:xfrm>
            <a:off x="5458968" y="2173563"/>
            <a:ext cx="6072041" cy="4121881"/>
          </a:xfrm>
        </p:spPr>
        <p:txBody>
          <a:bodyPr>
            <a:normAutofit/>
          </a:bodyPr>
          <a:lstStyle/>
          <a:p>
            <a:pPr marL="0" indent="0">
              <a:lnSpc>
                <a:spcPct val="110000"/>
              </a:lnSpc>
              <a:buNone/>
            </a:pPr>
            <a:r>
              <a:rPr lang="en-US" b="1"/>
              <a:t>1. User-Centricity</a:t>
            </a:r>
            <a:endParaRPr lang="en-US"/>
          </a:p>
          <a:p>
            <a:pPr lvl="1">
              <a:lnSpc>
                <a:spcPct val="110000"/>
              </a:lnSpc>
            </a:pPr>
            <a:r>
              <a:rPr lang="en-US"/>
              <a:t>Design for recycling professionals, tailored user journeys.</a:t>
            </a:r>
          </a:p>
          <a:p>
            <a:pPr lvl="1">
              <a:lnSpc>
                <a:spcPct val="110000"/>
              </a:lnSpc>
            </a:pPr>
            <a:r>
              <a:rPr lang="en-US"/>
              <a:t>Prioritize quick access to products, services, and support.</a:t>
            </a:r>
          </a:p>
          <a:p>
            <a:pPr lvl="1">
              <a:lnSpc>
                <a:spcPct val="110000"/>
              </a:lnSpc>
            </a:pPr>
            <a:r>
              <a:rPr lang="en-US"/>
              <a:t>Implement responsive and intuitive layouts.</a:t>
            </a:r>
          </a:p>
          <a:p>
            <a:pPr marL="0" indent="0">
              <a:lnSpc>
                <a:spcPct val="110000"/>
              </a:lnSpc>
              <a:buNone/>
            </a:pPr>
            <a:r>
              <a:rPr lang="en-US" b="1"/>
              <a:t>2. Visual Hierarchy &amp; Typography</a:t>
            </a:r>
            <a:endParaRPr lang="en-US"/>
          </a:p>
          <a:p>
            <a:pPr lvl="1">
              <a:lnSpc>
                <a:spcPct val="110000"/>
              </a:lnSpc>
            </a:pPr>
            <a:r>
              <a:rPr lang="en-US"/>
              <a:t>Three-level text structure: headings, subheadings, body.</a:t>
            </a:r>
          </a:p>
          <a:p>
            <a:pPr lvl="1">
              <a:lnSpc>
                <a:spcPct val="110000"/>
              </a:lnSpc>
            </a:pPr>
            <a:r>
              <a:rPr lang="en-US"/>
              <a:t>Professional fonts and scalable ratios.</a:t>
            </a:r>
          </a:p>
          <a:p>
            <a:pPr lvl="1">
              <a:lnSpc>
                <a:spcPct val="110000"/>
              </a:lnSpc>
            </a:pPr>
            <a:r>
              <a:rPr lang="en-US"/>
              <a:t>High contrast, accessible font sizes.</a:t>
            </a:r>
          </a:p>
          <a:p>
            <a:pPr>
              <a:lnSpc>
                <a:spcPct val="110000"/>
              </a:lnSpc>
            </a:pPr>
            <a:endParaRPr lang="en-US"/>
          </a:p>
        </p:txBody>
      </p:sp>
    </p:spTree>
    <p:extLst>
      <p:ext uri="{BB962C8B-B14F-4D97-AF65-F5344CB8AC3E}">
        <p14:creationId xmlns:p14="http://schemas.microsoft.com/office/powerpoint/2010/main" val="14637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949A3D-C23F-C1F8-A86E-85E1639DB4F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57647-F0C7-53AD-F0E2-961AAC559043}"/>
              </a:ext>
            </a:extLst>
          </p:cNvPr>
          <p:cNvSpPr>
            <a:spLocks noGrp="1"/>
          </p:cNvSpPr>
          <p:nvPr>
            <p:ph type="title"/>
          </p:nvPr>
        </p:nvSpPr>
        <p:spPr>
          <a:xfrm>
            <a:off x="5458968" y="911927"/>
            <a:ext cx="6072041" cy="1097280"/>
          </a:xfrm>
        </p:spPr>
        <p:txBody>
          <a:bodyPr anchor="b">
            <a:normAutofit/>
          </a:bodyPr>
          <a:lstStyle/>
          <a:p>
            <a:r>
              <a:rPr lang="en-US"/>
              <a:t>Core UI Design Principles</a:t>
            </a:r>
          </a:p>
        </p:txBody>
      </p:sp>
      <p:pic>
        <p:nvPicPr>
          <p:cNvPr id="9" name="Picture 8">
            <a:extLst>
              <a:ext uri="{FF2B5EF4-FFF2-40B4-BE49-F238E27FC236}">
                <a16:creationId xmlns:a16="http://schemas.microsoft.com/office/drawing/2014/main" id="{5B4D257B-9E15-A863-E25D-86299A25A39F}"/>
              </a:ext>
            </a:extLst>
          </p:cNvPr>
          <p:cNvPicPr>
            <a:picLocks noChangeAspect="1"/>
          </p:cNvPicPr>
          <p:nvPr/>
        </p:nvPicPr>
        <p:blipFill>
          <a:blip r:embed="rId2"/>
          <a:srcRect t="5330" r="4" b="19055"/>
          <a:stretch>
            <a:fillRect/>
          </a:stretch>
        </p:blipFill>
        <p:spPr>
          <a:xfrm>
            <a:off x="1" y="911927"/>
            <a:ext cx="4599429" cy="2686737"/>
          </a:xfrm>
          <a:prstGeom prst="rect">
            <a:avLst/>
          </a:prstGeom>
        </p:spPr>
      </p:pic>
      <p:pic>
        <p:nvPicPr>
          <p:cNvPr id="5" name="Picture 4">
            <a:extLst>
              <a:ext uri="{FF2B5EF4-FFF2-40B4-BE49-F238E27FC236}">
                <a16:creationId xmlns:a16="http://schemas.microsoft.com/office/drawing/2014/main" id="{B2DA0CEC-4FF7-686E-E8FF-D56345A119F5}"/>
              </a:ext>
            </a:extLst>
          </p:cNvPr>
          <p:cNvPicPr>
            <a:picLocks noChangeAspect="1"/>
          </p:cNvPicPr>
          <p:nvPr/>
        </p:nvPicPr>
        <p:blipFill>
          <a:blip r:embed="rId3"/>
          <a:srcRect r="7120" b="-1"/>
          <a:stretch>
            <a:fillRect/>
          </a:stretch>
        </p:blipFill>
        <p:spPr>
          <a:xfrm>
            <a:off x="3" y="3598671"/>
            <a:ext cx="4599429" cy="2674106"/>
          </a:xfrm>
          <a:prstGeom prst="rect">
            <a:avLst/>
          </a:prstGeom>
        </p:spPr>
      </p:pic>
      <p:cxnSp>
        <p:nvCxnSpPr>
          <p:cNvPr id="26" name="Straight Connector 25">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2782"/>
            <a:ext cx="4599433" cy="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4A81E2-33F3-4F60-6DB9-6B705E673EDC}"/>
              </a:ext>
            </a:extLst>
          </p:cNvPr>
          <p:cNvSpPr>
            <a:spLocks noGrp="1"/>
          </p:cNvSpPr>
          <p:nvPr>
            <p:ph idx="1"/>
          </p:nvPr>
        </p:nvSpPr>
        <p:spPr>
          <a:xfrm>
            <a:off x="5458968" y="2173563"/>
            <a:ext cx="6072041" cy="4121881"/>
          </a:xfrm>
        </p:spPr>
        <p:txBody>
          <a:bodyPr>
            <a:normAutofit/>
          </a:bodyPr>
          <a:lstStyle/>
          <a:p>
            <a:pPr marL="0" indent="0">
              <a:buNone/>
            </a:pPr>
            <a:r>
              <a:rPr lang="en-US" b="1"/>
              <a:t>3. Brand-Aligned Color System</a:t>
            </a:r>
            <a:endParaRPr lang="en-US"/>
          </a:p>
          <a:p>
            <a:pPr lvl="1"/>
            <a:r>
              <a:rPr lang="en-US"/>
              <a:t>Environmental themes (greens, blues, neutrals).</a:t>
            </a:r>
          </a:p>
          <a:p>
            <a:pPr lvl="1"/>
            <a:r>
              <a:rPr lang="en-US"/>
              <a:t>High contrast and WCAG 2.1 compliance.</a:t>
            </a:r>
          </a:p>
          <a:p>
            <a:pPr lvl="1"/>
            <a:r>
              <a:rPr lang="en-US"/>
              <a:t>Use of color as a visual guide for sections.</a:t>
            </a:r>
          </a:p>
          <a:p>
            <a:pPr marL="0" indent="0">
              <a:buNone/>
            </a:pPr>
            <a:r>
              <a:rPr lang="en-US" b="1"/>
              <a:t>4. Card-Based Layout</a:t>
            </a:r>
            <a:endParaRPr lang="en-US"/>
          </a:p>
          <a:p>
            <a:pPr lvl="1"/>
            <a:r>
              <a:rPr lang="en-US"/>
              <a:t>Technical and service content segments into digestible blocks.</a:t>
            </a:r>
          </a:p>
          <a:p>
            <a:pPr lvl="1"/>
            <a:r>
              <a:rPr lang="en-US"/>
              <a:t>Consistent, responsive blocks suitable for both mobile and desktop.</a:t>
            </a:r>
          </a:p>
          <a:p>
            <a:endParaRPr lang="en-US"/>
          </a:p>
        </p:txBody>
      </p:sp>
    </p:spTree>
    <p:extLst>
      <p:ext uri="{BB962C8B-B14F-4D97-AF65-F5344CB8AC3E}">
        <p14:creationId xmlns:p14="http://schemas.microsoft.com/office/powerpoint/2010/main" val="162578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7C80D5-E93A-4594-D98C-2224E04D727C}"/>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CE214-B6AC-2776-125D-8C1DF03ECB0E}"/>
              </a:ext>
            </a:extLst>
          </p:cNvPr>
          <p:cNvSpPr>
            <a:spLocks noGrp="1"/>
          </p:cNvSpPr>
          <p:nvPr>
            <p:ph type="title"/>
          </p:nvPr>
        </p:nvSpPr>
        <p:spPr>
          <a:xfrm>
            <a:off x="640079" y="1371600"/>
            <a:ext cx="5752093" cy="1097280"/>
          </a:xfrm>
        </p:spPr>
        <p:txBody>
          <a:bodyPr>
            <a:normAutofit/>
          </a:bodyPr>
          <a:lstStyle/>
          <a:p>
            <a:r>
              <a:rPr lang="en-US" sz="3700"/>
              <a:t>Core UI Design Principles</a:t>
            </a:r>
          </a:p>
        </p:txBody>
      </p:sp>
      <p:cxnSp>
        <p:nvCxnSpPr>
          <p:cNvPr id="22" name="Straight Connector 2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D8D401-0041-248D-B83A-C6258D498FA8}"/>
              </a:ext>
            </a:extLst>
          </p:cNvPr>
          <p:cNvSpPr>
            <a:spLocks noGrp="1"/>
          </p:cNvSpPr>
          <p:nvPr>
            <p:ph idx="1"/>
          </p:nvPr>
        </p:nvSpPr>
        <p:spPr>
          <a:xfrm>
            <a:off x="640079" y="2636205"/>
            <a:ext cx="5752095" cy="3661713"/>
          </a:xfrm>
        </p:spPr>
        <p:txBody>
          <a:bodyPr>
            <a:normAutofit/>
          </a:bodyPr>
          <a:lstStyle/>
          <a:p>
            <a:pPr marL="0" indent="0">
              <a:buNone/>
            </a:pPr>
            <a:r>
              <a:rPr lang="en-US" b="1" dirty="0"/>
              <a:t>5. Transitions and Micro-Interactions</a:t>
            </a:r>
            <a:endParaRPr lang="en-US" dirty="0"/>
          </a:p>
          <a:p>
            <a:pPr lvl="1"/>
            <a:r>
              <a:rPr lang="en-US" dirty="0"/>
              <a:t>Subtle feedback on clicks, hovers, and navigation.</a:t>
            </a:r>
          </a:p>
          <a:p>
            <a:pPr lvl="1"/>
            <a:r>
              <a:rPr lang="en-US" dirty="0"/>
              <a:t>Enhances engagement without overwhelming the user.</a:t>
            </a:r>
          </a:p>
          <a:p>
            <a:pPr marL="0" indent="0">
              <a:buNone/>
            </a:pPr>
            <a:r>
              <a:rPr lang="en-US" b="1" dirty="0"/>
              <a:t>6. Responsive Grid Systems</a:t>
            </a:r>
            <a:endParaRPr lang="en-US" dirty="0"/>
          </a:p>
          <a:p>
            <a:pPr lvl="1"/>
            <a:r>
              <a:rPr lang="en-US" dirty="0"/>
              <a:t>CSS Grid for modular layouts.</a:t>
            </a:r>
          </a:p>
          <a:p>
            <a:pPr lvl="1"/>
            <a:r>
              <a:rPr lang="en-US" dirty="0"/>
              <a:t>Adaptive across all screen sizes.</a:t>
            </a:r>
          </a:p>
          <a:p>
            <a:pPr lvl="1"/>
            <a:r>
              <a:rPr lang="fr-FR" dirty="0"/>
              <a:t>Consistent alignement, efficient content </a:t>
            </a:r>
            <a:r>
              <a:rPr lang="fr-FR" dirty="0" err="1"/>
              <a:t>prioritization</a:t>
            </a:r>
            <a:r>
              <a:rPr lang="fr-FR" dirty="0"/>
              <a:t>.</a:t>
            </a:r>
            <a:endParaRPr lang="en-US" dirty="0"/>
          </a:p>
          <a:p>
            <a:endParaRPr lang="en-US" dirty="0"/>
          </a:p>
        </p:txBody>
      </p:sp>
      <p:pic>
        <p:nvPicPr>
          <p:cNvPr id="6" name="Picture 5">
            <a:extLst>
              <a:ext uri="{FF2B5EF4-FFF2-40B4-BE49-F238E27FC236}">
                <a16:creationId xmlns:a16="http://schemas.microsoft.com/office/drawing/2014/main" id="{592EF2E3-EEE8-ED6E-83A6-93AD23D96E4C}"/>
              </a:ext>
            </a:extLst>
          </p:cNvPr>
          <p:cNvPicPr>
            <a:picLocks noChangeAspect="1"/>
          </p:cNvPicPr>
          <p:nvPr/>
        </p:nvPicPr>
        <p:blipFill>
          <a:blip r:embed="rId2"/>
          <a:stretch>
            <a:fillRect/>
          </a:stretch>
        </p:blipFill>
        <p:spPr>
          <a:xfrm>
            <a:off x="7297946" y="1123581"/>
            <a:ext cx="4250585" cy="2157171"/>
          </a:xfrm>
          <a:prstGeom prst="rect">
            <a:avLst/>
          </a:prstGeom>
        </p:spPr>
      </p:pic>
      <p:pic>
        <p:nvPicPr>
          <p:cNvPr id="5" name="Picture 4">
            <a:extLst>
              <a:ext uri="{FF2B5EF4-FFF2-40B4-BE49-F238E27FC236}">
                <a16:creationId xmlns:a16="http://schemas.microsoft.com/office/drawing/2014/main" id="{E948935E-3E20-5120-0BD3-36E96BCA968C}"/>
              </a:ext>
            </a:extLst>
          </p:cNvPr>
          <p:cNvPicPr>
            <a:picLocks noChangeAspect="1"/>
          </p:cNvPicPr>
          <p:nvPr/>
        </p:nvPicPr>
        <p:blipFill>
          <a:blip r:embed="rId3"/>
          <a:stretch>
            <a:fillRect/>
          </a:stretch>
        </p:blipFill>
        <p:spPr>
          <a:xfrm>
            <a:off x="7297946" y="3607283"/>
            <a:ext cx="4250585" cy="2529097"/>
          </a:xfrm>
          <a:prstGeom prst="rect">
            <a:avLst/>
          </a:prstGeom>
        </p:spPr>
      </p:pic>
    </p:spTree>
    <p:extLst>
      <p:ext uri="{BB962C8B-B14F-4D97-AF65-F5344CB8AC3E}">
        <p14:creationId xmlns:p14="http://schemas.microsoft.com/office/powerpoint/2010/main" val="3929994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D82610-4D9A-53A1-F0F5-565B9972A9D0}"/>
              </a:ext>
            </a:extLst>
          </p:cNvPr>
          <p:cNvSpPr>
            <a:spLocks noGrp="1"/>
          </p:cNvSpPr>
          <p:nvPr>
            <p:ph type="title"/>
          </p:nvPr>
        </p:nvSpPr>
        <p:spPr>
          <a:xfrm>
            <a:off x="640080" y="1371599"/>
            <a:ext cx="10890928" cy="914400"/>
          </a:xfrm>
        </p:spPr>
        <p:txBody>
          <a:bodyPr anchor="t">
            <a:normAutofit/>
          </a:bodyPr>
          <a:lstStyle/>
          <a:p>
            <a:r>
              <a:rPr lang="en-US" dirty="0"/>
              <a:t>Chatbot Integration Strategy</a:t>
            </a:r>
          </a:p>
        </p:txBody>
      </p:sp>
      <p:cxnSp>
        <p:nvCxnSpPr>
          <p:cNvPr id="18" name="Straight Connector 17">
            <a:extLst>
              <a:ext uri="{FF2B5EF4-FFF2-40B4-BE49-F238E27FC236}">
                <a16:creationId xmlns:a16="http://schemas.microsoft.com/office/drawing/2014/main" id="{AFD399DC-C2A2-0C7F-F0B0-4A53413019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BC2387F-E40C-27A5-E82E-D6C05644A169}"/>
              </a:ext>
            </a:extLst>
          </p:cNvPr>
          <p:cNvPicPr>
            <a:picLocks noChangeAspect="1"/>
          </p:cNvPicPr>
          <p:nvPr/>
        </p:nvPicPr>
        <p:blipFill>
          <a:blip r:embed="rId2"/>
          <a:stretch>
            <a:fillRect/>
          </a:stretch>
        </p:blipFill>
        <p:spPr>
          <a:xfrm>
            <a:off x="768750" y="2609982"/>
            <a:ext cx="1994590" cy="1731304"/>
          </a:xfrm>
          <a:prstGeom prst="rect">
            <a:avLst/>
          </a:prstGeom>
        </p:spPr>
      </p:pic>
      <p:sp>
        <p:nvSpPr>
          <p:cNvPr id="3" name="Content Placeholder 2">
            <a:extLst>
              <a:ext uri="{FF2B5EF4-FFF2-40B4-BE49-F238E27FC236}">
                <a16:creationId xmlns:a16="http://schemas.microsoft.com/office/drawing/2014/main" id="{6C15ABA3-4B9E-7603-2933-F9F4B4B2F557}"/>
              </a:ext>
            </a:extLst>
          </p:cNvPr>
          <p:cNvSpPr>
            <a:spLocks noGrp="1"/>
          </p:cNvSpPr>
          <p:nvPr>
            <p:ph idx="1"/>
          </p:nvPr>
        </p:nvSpPr>
        <p:spPr>
          <a:xfrm>
            <a:off x="6949440" y="2532887"/>
            <a:ext cx="4581568" cy="3765023"/>
          </a:xfrm>
        </p:spPr>
        <p:txBody>
          <a:bodyPr anchor="t">
            <a:normAutofit/>
          </a:bodyPr>
          <a:lstStyle/>
          <a:p>
            <a:pPr>
              <a:lnSpc>
                <a:spcPct val="110000"/>
              </a:lnSpc>
            </a:pPr>
            <a:r>
              <a:rPr lang="en-US" b="1" dirty="0"/>
              <a:t>Placement and Presence</a:t>
            </a:r>
            <a:endParaRPr lang="en-US"/>
          </a:p>
          <a:p>
            <a:pPr lvl="1">
              <a:lnSpc>
                <a:spcPct val="110000"/>
              </a:lnSpc>
            </a:pPr>
            <a:r>
              <a:rPr lang="en-US" dirty="0"/>
              <a:t>Bottom-right widget available site-wide.</a:t>
            </a:r>
            <a:endParaRPr lang="en-US"/>
          </a:p>
          <a:p>
            <a:pPr lvl="1">
              <a:lnSpc>
                <a:spcPct val="110000"/>
              </a:lnSpc>
            </a:pPr>
            <a:r>
              <a:rPr lang="en-US" dirty="0"/>
              <a:t>Integrated into help and contact areas.</a:t>
            </a:r>
            <a:endParaRPr lang="en-US"/>
          </a:p>
          <a:p>
            <a:pPr lvl="1">
              <a:lnSpc>
                <a:spcPct val="110000"/>
              </a:lnSpc>
            </a:pPr>
            <a:r>
              <a:rPr lang="en-US" dirty="0"/>
              <a:t>Exit-intent trigger to retain users.</a:t>
            </a:r>
            <a:endParaRPr lang="en-US"/>
          </a:p>
          <a:p>
            <a:pPr>
              <a:lnSpc>
                <a:spcPct val="110000"/>
              </a:lnSpc>
            </a:pPr>
            <a:r>
              <a:rPr lang="en-US" b="1" dirty="0"/>
              <a:t>Conversational UX</a:t>
            </a:r>
            <a:endParaRPr lang="en-US"/>
          </a:p>
          <a:p>
            <a:pPr lvl="1">
              <a:lnSpc>
                <a:spcPct val="110000"/>
              </a:lnSpc>
            </a:pPr>
            <a:r>
              <a:rPr lang="en-US" dirty="0"/>
              <a:t>Friendly prompts, fallback messages, reply buttons.</a:t>
            </a:r>
            <a:endParaRPr lang="en-US"/>
          </a:p>
          <a:p>
            <a:pPr lvl="1">
              <a:lnSpc>
                <a:spcPct val="110000"/>
              </a:lnSpc>
            </a:pPr>
            <a:r>
              <a:rPr lang="en-US" dirty="0"/>
              <a:t>Clear styling to match site branding.</a:t>
            </a:r>
            <a:endParaRPr lang="en-US"/>
          </a:p>
          <a:p>
            <a:pPr lvl="1">
              <a:lnSpc>
                <a:spcPct val="110000"/>
              </a:lnSpc>
            </a:pPr>
            <a:r>
              <a:rPr lang="en-US" dirty="0"/>
              <a:t>Seamless handoff to human support.</a:t>
            </a:r>
            <a:endParaRPr lang="en-US"/>
          </a:p>
          <a:p>
            <a:pPr lvl="1">
              <a:lnSpc>
                <a:spcPct val="110000"/>
              </a:lnSpc>
            </a:pPr>
            <a:endParaRPr lang="en-US"/>
          </a:p>
        </p:txBody>
      </p:sp>
      <p:pic>
        <p:nvPicPr>
          <p:cNvPr id="5" name="Picture 4">
            <a:extLst>
              <a:ext uri="{FF2B5EF4-FFF2-40B4-BE49-F238E27FC236}">
                <a16:creationId xmlns:a16="http://schemas.microsoft.com/office/drawing/2014/main" id="{23E46DE3-A8A8-4C7B-8A8D-7C57647DD4C5}"/>
              </a:ext>
            </a:extLst>
          </p:cNvPr>
          <p:cNvPicPr>
            <a:picLocks noChangeAspect="1"/>
          </p:cNvPicPr>
          <p:nvPr/>
        </p:nvPicPr>
        <p:blipFill>
          <a:blip r:embed="rId3"/>
          <a:stretch>
            <a:fillRect/>
          </a:stretch>
        </p:blipFill>
        <p:spPr>
          <a:xfrm>
            <a:off x="3870833" y="2532887"/>
            <a:ext cx="2485464" cy="3630169"/>
          </a:xfrm>
          <a:prstGeom prst="rect">
            <a:avLst/>
          </a:prstGeom>
        </p:spPr>
      </p:pic>
      <p:pic>
        <p:nvPicPr>
          <p:cNvPr id="8" name="Picture 7">
            <a:extLst>
              <a:ext uri="{FF2B5EF4-FFF2-40B4-BE49-F238E27FC236}">
                <a16:creationId xmlns:a16="http://schemas.microsoft.com/office/drawing/2014/main" id="{E0298CFC-B0AF-73A9-7679-CA771322862A}"/>
              </a:ext>
            </a:extLst>
          </p:cNvPr>
          <p:cNvPicPr>
            <a:picLocks noChangeAspect="1"/>
          </p:cNvPicPr>
          <p:nvPr/>
        </p:nvPicPr>
        <p:blipFill>
          <a:blip r:embed="rId4"/>
          <a:stretch>
            <a:fillRect/>
          </a:stretch>
        </p:blipFill>
        <p:spPr>
          <a:xfrm>
            <a:off x="264879" y="4613025"/>
            <a:ext cx="3209841" cy="1746751"/>
          </a:xfrm>
          <a:prstGeom prst="rect">
            <a:avLst/>
          </a:prstGeom>
        </p:spPr>
      </p:pic>
    </p:spTree>
    <p:extLst>
      <p:ext uri="{BB962C8B-B14F-4D97-AF65-F5344CB8AC3E}">
        <p14:creationId xmlns:p14="http://schemas.microsoft.com/office/powerpoint/2010/main" val="121539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DB1C2-810E-1250-5BB1-DE11F022A99B}"/>
              </a:ext>
            </a:extLst>
          </p:cNvPr>
          <p:cNvSpPr>
            <a:spLocks noGrp="1"/>
          </p:cNvSpPr>
          <p:nvPr>
            <p:ph type="title"/>
          </p:nvPr>
        </p:nvSpPr>
        <p:spPr>
          <a:xfrm>
            <a:off x="640080" y="1371600"/>
            <a:ext cx="4825409" cy="2057399"/>
          </a:xfrm>
        </p:spPr>
        <p:txBody>
          <a:bodyPr anchor="t">
            <a:normAutofit/>
          </a:bodyPr>
          <a:lstStyle/>
          <a:p>
            <a:r>
              <a:rPr lang="en-US" dirty="0"/>
              <a:t>Accessibility and Performance</a:t>
            </a:r>
          </a:p>
        </p:txBody>
      </p:sp>
      <p:cxnSp>
        <p:nvCxnSpPr>
          <p:cNvPr id="16" name="Straight Connector 15">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B0B75F-EB3E-E7A0-1B52-505178556230}"/>
              </a:ext>
            </a:extLst>
          </p:cNvPr>
          <p:cNvSpPr>
            <a:spLocks noGrp="1"/>
          </p:cNvSpPr>
          <p:nvPr>
            <p:ph idx="1"/>
          </p:nvPr>
        </p:nvSpPr>
        <p:spPr>
          <a:xfrm>
            <a:off x="6400799" y="1439141"/>
            <a:ext cx="5130210" cy="4858777"/>
          </a:xfrm>
        </p:spPr>
        <p:txBody>
          <a:bodyPr>
            <a:normAutofit/>
          </a:bodyPr>
          <a:lstStyle/>
          <a:p>
            <a:pPr marL="0" indent="0">
              <a:lnSpc>
                <a:spcPct val="110000"/>
              </a:lnSpc>
              <a:buNone/>
            </a:pPr>
            <a:r>
              <a:rPr lang="en-US" sz="1600" b="1" dirty="0"/>
              <a:t>POUR Principles (Perceivable, Operable, Understandable, Robust)</a:t>
            </a:r>
            <a:endParaRPr lang="en-US" sz="1600" dirty="0"/>
          </a:p>
          <a:p>
            <a:pPr lvl="0">
              <a:lnSpc>
                <a:spcPct val="110000"/>
              </a:lnSpc>
            </a:pPr>
            <a:r>
              <a:rPr lang="en-US" sz="1600" dirty="0"/>
              <a:t>Keyboard navigation and screen reader-friendly markup.</a:t>
            </a:r>
          </a:p>
          <a:p>
            <a:pPr lvl="0">
              <a:lnSpc>
                <a:spcPct val="110000"/>
              </a:lnSpc>
            </a:pPr>
            <a:r>
              <a:rPr lang="en-US" sz="1600" dirty="0"/>
              <a:t>Clear language, robust interaction design.</a:t>
            </a:r>
          </a:p>
          <a:p>
            <a:pPr marL="0" indent="0">
              <a:lnSpc>
                <a:spcPct val="110000"/>
              </a:lnSpc>
              <a:buNone/>
            </a:pPr>
            <a:r>
              <a:rPr lang="en-US" sz="1600" b="1" dirty="0"/>
              <a:t>Performance Optimization</a:t>
            </a:r>
            <a:endParaRPr lang="en-US" sz="1600" dirty="0"/>
          </a:p>
          <a:p>
            <a:pPr lvl="0">
              <a:lnSpc>
                <a:spcPct val="110000"/>
              </a:lnSpc>
            </a:pPr>
            <a:r>
              <a:rPr lang="en-US" sz="1600" dirty="0"/>
              <a:t>Optimized images, async loading.</a:t>
            </a:r>
          </a:p>
          <a:p>
            <a:pPr lvl="0">
              <a:lnSpc>
                <a:spcPct val="110000"/>
              </a:lnSpc>
            </a:pPr>
            <a:r>
              <a:rPr lang="en-US" sz="1600" dirty="0"/>
              <a:t>Lean CSS and JS execution.</a:t>
            </a:r>
          </a:p>
          <a:p>
            <a:pPr lvl="0">
              <a:lnSpc>
                <a:spcPct val="110000"/>
              </a:lnSpc>
            </a:pPr>
            <a:r>
              <a:rPr lang="en-US" sz="1600" dirty="0"/>
              <a:t>Mobile-first performance tuning.</a:t>
            </a:r>
          </a:p>
          <a:p>
            <a:pPr marL="0" indent="0">
              <a:lnSpc>
                <a:spcPct val="110000"/>
              </a:lnSpc>
              <a:buNone/>
            </a:pPr>
            <a:r>
              <a:rPr lang="en-US" sz="1600" b="1"/>
              <a:t>Mobile-First Design</a:t>
            </a:r>
            <a:endParaRPr lang="en-US" sz="1600"/>
          </a:p>
          <a:p>
            <a:pPr lvl="0">
              <a:lnSpc>
                <a:spcPct val="110000"/>
              </a:lnSpc>
            </a:pPr>
            <a:r>
              <a:rPr lang="en-US" sz="1600" dirty="0"/>
              <a:t>Finger-friendly tap areas.</a:t>
            </a:r>
          </a:p>
          <a:p>
            <a:pPr lvl="0">
              <a:lnSpc>
                <a:spcPct val="110000"/>
              </a:lnSpc>
            </a:pPr>
            <a:r>
              <a:rPr lang="en-US" sz="1600" dirty="0"/>
              <a:t>Simplified menu for mobile users.</a:t>
            </a:r>
          </a:p>
          <a:p>
            <a:pPr lvl="0">
              <a:lnSpc>
                <a:spcPct val="110000"/>
              </a:lnSpc>
            </a:pPr>
            <a:r>
              <a:rPr lang="en-US" sz="1600" dirty="0"/>
              <a:t>Fast load speeds across network conditions.</a:t>
            </a:r>
          </a:p>
          <a:p>
            <a:pPr>
              <a:lnSpc>
                <a:spcPct val="110000"/>
              </a:lnSpc>
            </a:pPr>
            <a:endParaRPr lang="en-US" sz="1600" dirty="0"/>
          </a:p>
        </p:txBody>
      </p:sp>
      <p:pic>
        <p:nvPicPr>
          <p:cNvPr id="6" name="Picture 5">
            <a:extLst>
              <a:ext uri="{FF2B5EF4-FFF2-40B4-BE49-F238E27FC236}">
                <a16:creationId xmlns:a16="http://schemas.microsoft.com/office/drawing/2014/main" id="{C0ED0BCF-C781-9354-0AD6-45FD61AC2D58}"/>
              </a:ext>
            </a:extLst>
          </p:cNvPr>
          <p:cNvPicPr>
            <a:picLocks noChangeAspect="1"/>
          </p:cNvPicPr>
          <p:nvPr/>
        </p:nvPicPr>
        <p:blipFill>
          <a:blip r:embed="rId2"/>
          <a:stretch>
            <a:fillRect/>
          </a:stretch>
        </p:blipFill>
        <p:spPr>
          <a:xfrm>
            <a:off x="573799" y="3037590"/>
            <a:ext cx="5253201" cy="3077460"/>
          </a:xfrm>
          <a:prstGeom prst="rect">
            <a:avLst/>
          </a:prstGeom>
        </p:spPr>
      </p:pic>
    </p:spTree>
    <p:extLst>
      <p:ext uri="{BB962C8B-B14F-4D97-AF65-F5344CB8AC3E}">
        <p14:creationId xmlns:p14="http://schemas.microsoft.com/office/powerpoint/2010/main" val="222930782"/>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545</Words>
  <Application>Microsoft Office PowerPoint</Application>
  <PresentationFormat>Widescreen</PresentationFormat>
  <Paragraphs>68</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Grandview Display</vt:lpstr>
      <vt:lpstr>DashVTI</vt:lpstr>
      <vt:lpstr>VDRS Website Enhancement </vt:lpstr>
      <vt:lpstr>Summary</vt:lpstr>
      <vt:lpstr>Key Changes</vt:lpstr>
      <vt:lpstr>Key Changes</vt:lpstr>
      <vt:lpstr>Core UI Design Principles</vt:lpstr>
      <vt:lpstr>Core UI Design Principles</vt:lpstr>
      <vt:lpstr>Core UI Design Principles</vt:lpstr>
      <vt:lpstr>Chatbot Integration Strategy</vt:lpstr>
      <vt:lpstr>Accessibility and Performance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Ajith Srikanth</dc:creator>
  <cp:lastModifiedBy>Ajith Srikanth</cp:lastModifiedBy>
  <cp:revision>2</cp:revision>
  <dcterms:created xsi:type="dcterms:W3CDTF">2025-06-12T17:29:35Z</dcterms:created>
  <dcterms:modified xsi:type="dcterms:W3CDTF">2025-06-13T16:10:03Z</dcterms:modified>
</cp:coreProperties>
</file>